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sldIdLst>
    <p:sldId id="290" r:id="rId2"/>
    <p:sldId id="452" r:id="rId3"/>
    <p:sldId id="454" r:id="rId4"/>
    <p:sldId id="456" r:id="rId5"/>
    <p:sldId id="457" r:id="rId6"/>
    <p:sldId id="458" r:id="rId7"/>
    <p:sldId id="459" r:id="rId8"/>
    <p:sldId id="462" r:id="rId9"/>
    <p:sldId id="463" r:id="rId10"/>
    <p:sldId id="464" r:id="rId1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8373" autoAdjust="0"/>
  </p:normalViewPr>
  <p:slideViewPr>
    <p:cSldViewPr>
      <p:cViewPr varScale="1">
        <p:scale>
          <a:sx n="67" d="100"/>
          <a:sy n="67" d="100"/>
        </p:scale>
        <p:origin x="126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4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0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vmlDrawing" Target="../drawings/vmlDrawing2.v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10" Type="http://schemas.openxmlformats.org/officeDocument/2006/relationships/oleObject" Target="../embeddings/oleObject2.bin"/><Relationship Id="rId4" Type="http://schemas.openxmlformats.org/officeDocument/2006/relationships/tags" Target="../tags/tag13.xml"/><Relationship Id="rId9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167" name="Picture 63" descr="ppt cover_chosen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20"/>
            <a:ext cx="9144000" cy="686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3116" name="McK Title Elements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615540" y="4266408"/>
            <a:ext cx="5463722" cy="2444196"/>
            <a:chOff x="380" y="2634"/>
            <a:chExt cx="3373" cy="1509"/>
          </a:xfrm>
        </p:grpSpPr>
        <p:sp>
          <p:nvSpPr>
            <p:cNvPr id="303117" name="McK Document" hidden="1"/>
            <p:cNvSpPr txBox="1">
              <a:spLocks noChangeArrowheads="1"/>
            </p:cNvSpPr>
            <p:nvPr userDrawn="1"/>
          </p:nvSpPr>
          <p:spPr bwMode="auto">
            <a:xfrm>
              <a:off x="380" y="2634"/>
              <a:ext cx="337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>
                  <a:solidFill>
                    <a:srgbClr val="000000"/>
                  </a:solidFill>
                  <a:ea typeface="宋体" pitchFamily="2" charset="-122"/>
                </a:rPr>
                <a:t>Document</a:t>
              </a:r>
            </a:p>
          </p:txBody>
        </p:sp>
        <p:sp>
          <p:nvSpPr>
            <p:cNvPr id="303118" name="McK Date" hidden="1"/>
            <p:cNvSpPr txBox="1">
              <a:spLocks noChangeArrowheads="1"/>
            </p:cNvSpPr>
            <p:nvPr userDrawn="1"/>
          </p:nvSpPr>
          <p:spPr bwMode="auto">
            <a:xfrm>
              <a:off x="380" y="2821"/>
              <a:ext cx="337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>
                  <a:solidFill>
                    <a:srgbClr val="000000"/>
                  </a:solidFill>
                  <a:ea typeface="宋体" pitchFamily="2" charset="-122"/>
                </a:rPr>
                <a:t>Date</a:t>
              </a:r>
            </a:p>
          </p:txBody>
        </p:sp>
        <p:sp>
          <p:nvSpPr>
            <p:cNvPr id="303119" name="McK Disclaimer" hidden="1"/>
            <p:cNvSpPr>
              <a:spLocks noChangeArrowheads="1"/>
            </p:cNvSpPr>
            <p:nvPr userDrawn="1">
              <p:custDataLst>
                <p:tags r:id="rId7"/>
              </p:custDataLst>
            </p:nvPr>
          </p:nvSpPr>
          <p:spPr bwMode="auto">
            <a:xfrm>
              <a:off x="380" y="3971"/>
              <a:ext cx="3363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82120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>
                  <a:solidFill>
                    <a:srgbClr val="000000"/>
                  </a:solidFill>
                </a:rPr>
                <a:t>此报告仅供客户内部使用。未经麦肯锡公司书面许可，其它任何机构不得擅自传阅、引用或复制。</a:t>
              </a:r>
              <a:br>
                <a:rPr lang="zh-CN" altLang="en-US" sz="900">
                  <a:solidFill>
                    <a:srgbClr val="000000"/>
                  </a:solidFill>
                </a:rPr>
              </a:br>
              <a:r>
                <a:rPr lang="zh-CN" altLang="en-US" sz="900">
                  <a:solidFill>
                    <a:srgbClr val="000000"/>
                  </a:solidFill>
                </a:rPr>
                <a:t>本文件仅供麦肯锡公司简报之用；并非会议之完整纪录。</a:t>
              </a:r>
            </a:p>
          </p:txBody>
        </p:sp>
      </p:grpSp>
      <p:sp>
        <p:nvSpPr>
          <p:cNvPr id="303120" name="Rectangle 16"/>
          <p:cNvSpPr>
            <a:spLocks noGrp="1" noChangeArrowheads="1"/>
          </p:cNvSpPr>
          <p:nvPr>
            <p:ph type="ctrTitle"/>
            <p:custDataLst>
              <p:tags r:id="rId4"/>
            </p:custDataLst>
          </p:nvPr>
        </p:nvSpPr>
        <p:spPr>
          <a:xfrm>
            <a:off x="918450" y="1174316"/>
            <a:ext cx="3421103" cy="1015663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300"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303114" name="Rectangle 10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rot="10800000" flipV="1">
            <a:off x="-1620" y="6299189"/>
            <a:ext cx="9144000" cy="562051"/>
          </a:xfrm>
          <a:prstGeom prst="rect">
            <a:avLst/>
          </a:prstGeom>
          <a:solidFill>
            <a:srgbClr val="B2C9D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3296" tIns="46648" rIns="93296" bIns="46648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000">
              <a:solidFill>
                <a:srgbClr val="000000"/>
              </a:solidFill>
            </a:endParaRPr>
          </a:p>
        </p:txBody>
      </p:sp>
      <p:graphicFrame>
        <p:nvGraphicFramePr>
          <p:cNvPr id="303121" name="Rectangle 17" hidden="1"/>
          <p:cNvGraphicFramePr>
            <a:graphicFrameLocks/>
          </p:cNvGraphicFramePr>
          <p:nvPr>
            <p:custDataLst>
              <p:tags r:id="rId6"/>
            </p:custDataLst>
          </p:nvPr>
        </p:nvGraphicFramePr>
        <p:xfrm>
          <a:off x="0" y="0"/>
          <a:ext cx="161984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1" r:id="rId10" imgW="0" imgH="0" progId="TCLayout.ActiveDocument.1">
                  <p:embed/>
                </p:oleObj>
              </mc:Choice>
              <mc:Fallback>
                <p:oleObj r:id="rId10" imgW="0" imgH="0" progId="TCLayout.ActiveDocument.1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61984" cy="1619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1879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702851" y="1299035"/>
            <a:ext cx="2215991" cy="14010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DF64C2-C9EB-4254-A1F4-9D5719D5C822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63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580014" y="234864"/>
            <a:ext cx="1338828" cy="24652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03221" y="234864"/>
            <a:ext cx="1661993" cy="246525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E99D86A-5285-4CAD-A43B-A68BAD68F2F2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466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A7DA627-FD3E-4E4E-8762-9D32D80911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551" y="188640"/>
            <a:ext cx="1145266" cy="11223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476672"/>
            <a:ext cx="8794113" cy="446276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424936" cy="54005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3535C0-1149-48B5-9117-2E35D387B424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717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449" y="4407327"/>
            <a:ext cx="7771995" cy="630942"/>
          </a:xfrm>
        </p:spPr>
        <p:txBody>
          <a:bodyPr/>
          <a:lstStyle>
            <a:lvl1pPr algn="l">
              <a:defRPr sz="41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449" y="4099550"/>
            <a:ext cx="7771995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66481" indent="0">
              <a:buNone/>
              <a:defRPr sz="1800"/>
            </a:lvl2pPr>
            <a:lvl3pPr marL="932962" indent="0">
              <a:buNone/>
              <a:defRPr sz="1600"/>
            </a:lvl3pPr>
            <a:lvl4pPr marL="1399443" indent="0">
              <a:buNone/>
              <a:defRPr sz="1400"/>
            </a:lvl4pPr>
            <a:lvl5pPr marL="1865925" indent="0">
              <a:buNone/>
              <a:defRPr sz="1400"/>
            </a:lvl5pPr>
            <a:lvl6pPr marL="2332406" indent="0">
              <a:buNone/>
              <a:defRPr sz="1400"/>
            </a:lvl6pPr>
            <a:lvl7pPr marL="2798887" indent="0">
              <a:buNone/>
              <a:defRPr sz="1400"/>
            </a:lvl7pPr>
            <a:lvl8pPr marL="3265368" indent="0">
              <a:buNone/>
              <a:defRPr sz="1400"/>
            </a:lvl8pPr>
            <a:lvl9pPr marL="3731849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5933F59-BE24-46DE-A7E4-CB73BB9F03D0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05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4729" y="1299035"/>
            <a:ext cx="4318495" cy="2123658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98728" y="1299035"/>
            <a:ext cx="4320114" cy="2123658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19EA28E-FA70-4A45-99E0-4A9C5A94D892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446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795" y="275356"/>
            <a:ext cx="8230410" cy="44627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6796" y="1805987"/>
            <a:ext cx="4039882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66481" indent="0">
              <a:buNone/>
              <a:defRPr sz="2000" b="1"/>
            </a:lvl2pPr>
            <a:lvl3pPr marL="932962" indent="0">
              <a:buNone/>
              <a:defRPr sz="1800" b="1"/>
            </a:lvl3pPr>
            <a:lvl4pPr marL="1399443" indent="0">
              <a:buNone/>
              <a:defRPr sz="1600" b="1"/>
            </a:lvl4pPr>
            <a:lvl5pPr marL="1865925" indent="0">
              <a:buNone/>
              <a:defRPr sz="1600" b="1"/>
            </a:lvl5pPr>
            <a:lvl6pPr marL="2332406" indent="0">
              <a:buNone/>
              <a:defRPr sz="1600" b="1"/>
            </a:lvl6pPr>
            <a:lvl7pPr marL="2798887" indent="0">
              <a:buNone/>
              <a:defRPr sz="1600" b="1"/>
            </a:lvl7pPr>
            <a:lvl8pPr marL="3265368" indent="0">
              <a:buNone/>
              <a:defRPr sz="1600" b="1"/>
            </a:lvl8pPr>
            <a:lvl9pPr marL="373184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6796" y="2175318"/>
            <a:ext cx="4039882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703" y="1805987"/>
            <a:ext cx="4041502" cy="3693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66481" indent="0">
              <a:buNone/>
              <a:defRPr sz="2000" b="1"/>
            </a:lvl2pPr>
            <a:lvl3pPr marL="932962" indent="0">
              <a:buNone/>
              <a:defRPr sz="1800" b="1"/>
            </a:lvl3pPr>
            <a:lvl4pPr marL="1399443" indent="0">
              <a:buNone/>
              <a:defRPr sz="1600" b="1"/>
            </a:lvl4pPr>
            <a:lvl5pPr marL="1865925" indent="0">
              <a:buNone/>
              <a:defRPr sz="1600" b="1"/>
            </a:lvl5pPr>
            <a:lvl6pPr marL="2332406" indent="0">
              <a:buNone/>
              <a:defRPr sz="1600" b="1"/>
            </a:lvl6pPr>
            <a:lvl7pPr marL="2798887" indent="0">
              <a:buNone/>
              <a:defRPr sz="1600" b="1"/>
            </a:lvl7pPr>
            <a:lvl8pPr marL="3265368" indent="0">
              <a:buNone/>
              <a:defRPr sz="1600" b="1"/>
            </a:lvl8pPr>
            <a:lvl9pPr marL="373184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703" y="2175318"/>
            <a:ext cx="4041502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0E72A9-8CA6-43AB-9E8D-D7D40E7B3887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327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77FDBE-5293-4608-AF18-95350E1BB31B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231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15ABA35-2F58-4F1E-8842-0BCB37D64CF8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386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795" y="819542"/>
            <a:ext cx="3008044" cy="61555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4988" y="273738"/>
            <a:ext cx="5112217" cy="1938992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6795" y="1435094"/>
            <a:ext cx="3008044" cy="215444"/>
          </a:xfrm>
        </p:spPr>
        <p:txBody>
          <a:bodyPr/>
          <a:lstStyle>
            <a:lvl1pPr marL="0" indent="0">
              <a:buNone/>
              <a:defRPr sz="1400"/>
            </a:lvl1pPr>
            <a:lvl2pPr marL="466481" indent="0">
              <a:buNone/>
              <a:defRPr sz="1200"/>
            </a:lvl2pPr>
            <a:lvl3pPr marL="932962" indent="0">
              <a:buNone/>
              <a:defRPr sz="1000"/>
            </a:lvl3pPr>
            <a:lvl4pPr marL="1399443" indent="0">
              <a:buNone/>
              <a:defRPr sz="900"/>
            </a:lvl4pPr>
            <a:lvl5pPr marL="1865925" indent="0">
              <a:buNone/>
              <a:defRPr sz="900"/>
            </a:lvl5pPr>
            <a:lvl6pPr marL="2332406" indent="0">
              <a:buNone/>
              <a:defRPr sz="900"/>
            </a:lvl6pPr>
            <a:lvl7pPr marL="2798887" indent="0">
              <a:buNone/>
              <a:defRPr sz="900"/>
            </a:lvl7pPr>
            <a:lvl8pPr marL="3265368" indent="0">
              <a:buNone/>
              <a:defRPr sz="900"/>
            </a:lvl8pPr>
            <a:lvl9pPr marL="373184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2C2C26A-67D5-4238-886E-A8AB303CD296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480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544" y="5060058"/>
            <a:ext cx="548640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544" y="612264"/>
            <a:ext cx="5486400" cy="507831"/>
          </a:xfrm>
        </p:spPr>
        <p:txBody>
          <a:bodyPr/>
          <a:lstStyle>
            <a:lvl1pPr marL="0" indent="0">
              <a:buNone/>
              <a:defRPr sz="3300"/>
            </a:lvl1pPr>
            <a:lvl2pPr marL="466481" indent="0">
              <a:buNone/>
              <a:defRPr sz="2900"/>
            </a:lvl2pPr>
            <a:lvl3pPr marL="932962" indent="0">
              <a:buNone/>
              <a:defRPr sz="2400"/>
            </a:lvl3pPr>
            <a:lvl4pPr marL="1399443" indent="0">
              <a:buNone/>
              <a:defRPr sz="2000"/>
            </a:lvl4pPr>
            <a:lvl5pPr marL="1865925" indent="0">
              <a:buNone/>
              <a:defRPr sz="2000"/>
            </a:lvl5pPr>
            <a:lvl6pPr marL="2332406" indent="0">
              <a:buNone/>
              <a:defRPr sz="2000"/>
            </a:lvl6pPr>
            <a:lvl7pPr marL="2798887" indent="0">
              <a:buNone/>
              <a:defRPr sz="2000"/>
            </a:lvl7pPr>
            <a:lvl8pPr marL="3265368" indent="0">
              <a:buNone/>
              <a:defRPr sz="2000"/>
            </a:lvl8pPr>
            <a:lvl9pPr marL="373184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544" y="5367835"/>
            <a:ext cx="5486400" cy="215444"/>
          </a:xfrm>
        </p:spPr>
        <p:txBody>
          <a:bodyPr/>
          <a:lstStyle>
            <a:lvl1pPr marL="0" indent="0">
              <a:buNone/>
              <a:defRPr sz="1400"/>
            </a:lvl1pPr>
            <a:lvl2pPr marL="466481" indent="0">
              <a:buNone/>
              <a:defRPr sz="1200"/>
            </a:lvl2pPr>
            <a:lvl3pPr marL="932962" indent="0">
              <a:buNone/>
              <a:defRPr sz="1000"/>
            </a:lvl3pPr>
            <a:lvl4pPr marL="1399443" indent="0">
              <a:buNone/>
              <a:defRPr sz="900"/>
            </a:lvl4pPr>
            <a:lvl5pPr marL="1865925" indent="0">
              <a:buNone/>
              <a:defRPr sz="900"/>
            </a:lvl5pPr>
            <a:lvl6pPr marL="2332406" indent="0">
              <a:buNone/>
              <a:defRPr sz="900"/>
            </a:lvl6pPr>
            <a:lvl7pPr marL="2798887" indent="0">
              <a:buNone/>
              <a:defRPr sz="900"/>
            </a:lvl7pPr>
            <a:lvl8pPr marL="3265368" indent="0">
              <a:buNone/>
              <a:defRPr sz="900"/>
            </a:lvl8pPr>
            <a:lvl9pPr marL="373184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0372301-DCAA-44DA-A6CA-B26659D9F9D9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364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8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20" Type="http://schemas.openxmlformats.org/officeDocument/2006/relationships/tags" Target="../tags/tag7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23" Type="http://schemas.openxmlformats.org/officeDocument/2006/relationships/tags" Target="../tags/tag10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Relationship Id="rId22" Type="http://schemas.openxmlformats.org/officeDocument/2006/relationships/tags" Target="../tags/tag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ChangeArrowheads="1"/>
          </p:cNvSpPr>
          <p:nvPr>
            <p:custDataLst>
              <p:tags r:id="rId14"/>
            </p:custDataLst>
          </p:nvPr>
        </p:nvSpPr>
        <p:spPr bwMode="gray">
          <a:xfrm rot="10800000">
            <a:off x="0" y="0"/>
            <a:ext cx="440597" cy="16845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lIns="93296" tIns="46648" rIns="93296" bIns="46648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000" b="1">
              <a:solidFill>
                <a:srgbClr val="FFFFFF"/>
              </a:solidFill>
            </a:endParaRPr>
          </a:p>
        </p:txBody>
      </p:sp>
      <p:sp>
        <p:nvSpPr>
          <p:cNvPr id="302083" name="Rectangle 3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 rot="10800000">
            <a:off x="507011" y="0"/>
            <a:ext cx="163603" cy="168453"/>
          </a:xfrm>
          <a:prstGeom prst="rect">
            <a:avLst/>
          </a:prstGeom>
          <a:solidFill>
            <a:srgbClr val="B2C9D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lIns="93296" tIns="46648" rIns="93296" bIns="46648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000">
              <a:solidFill>
                <a:srgbClr val="000000"/>
              </a:solidFill>
            </a:endParaRPr>
          </a:p>
        </p:txBody>
      </p:sp>
      <p:sp>
        <p:nvSpPr>
          <p:cNvPr id="302084" name="Rectangle 4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 rot="10800000">
            <a:off x="774284" y="0"/>
            <a:ext cx="847177" cy="168453"/>
          </a:xfrm>
          <a:prstGeom prst="rect">
            <a:avLst/>
          </a:prstGeom>
          <a:solidFill>
            <a:srgbClr val="4D81A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lIns="93296" tIns="46648" rIns="93296" bIns="46648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000" b="1">
              <a:solidFill>
                <a:srgbClr val="FFFFFF"/>
              </a:solidFill>
            </a:endParaRPr>
          </a:p>
        </p:txBody>
      </p:sp>
      <p:sp>
        <p:nvSpPr>
          <p:cNvPr id="302085" name="Rectangle 5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 rot="10800000">
            <a:off x="652797" y="0"/>
            <a:ext cx="124727" cy="16845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lIns="93296" tIns="46648" rIns="93296" bIns="46648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000" b="1">
              <a:solidFill>
                <a:srgbClr val="FFFFFF"/>
              </a:solidFill>
            </a:endParaRPr>
          </a:p>
        </p:txBody>
      </p:sp>
      <p:sp>
        <p:nvSpPr>
          <p:cNvPr id="302086" name="Rectangle 6"/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 rot="10800000">
            <a:off x="1614981" y="0"/>
            <a:ext cx="7529019" cy="168453"/>
          </a:xfrm>
          <a:prstGeom prst="rect">
            <a:avLst/>
          </a:prstGeom>
          <a:solidFill>
            <a:srgbClr val="B2C9D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lIns="93296" tIns="46648" rIns="93296" bIns="46648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000">
              <a:solidFill>
                <a:srgbClr val="000000"/>
              </a:solidFill>
            </a:endParaRPr>
          </a:p>
        </p:txBody>
      </p:sp>
      <p:sp>
        <p:nvSpPr>
          <p:cNvPr id="302087" name="Rectangle 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 rot="10800000">
            <a:off x="437358" y="0"/>
            <a:ext cx="82612" cy="168453"/>
          </a:xfrm>
          <a:prstGeom prst="rect">
            <a:avLst/>
          </a:prstGeom>
          <a:solidFill>
            <a:srgbClr val="4D81A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lIns="93296" tIns="46648" rIns="93296" bIns="46648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000" b="1">
              <a:solidFill>
                <a:srgbClr val="FFFFFF"/>
              </a:solidFill>
            </a:endParaRPr>
          </a:p>
        </p:txBody>
      </p:sp>
      <p:sp>
        <p:nvSpPr>
          <p:cNvPr id="302089" name="pg num"/>
          <p:cNvSpPr>
            <a:spLocks noGrp="1" noChangeArrowheads="1"/>
          </p:cNvSpPr>
          <p:nvPr>
            <p:ph type="sldNum" sz="quarter" idx="4"/>
            <p:custDataLst>
              <p:tags r:id="rId20"/>
            </p:custDataLst>
          </p:nvPr>
        </p:nvSpPr>
        <p:spPr bwMode="auto">
          <a:xfrm>
            <a:off x="7010670" y="6571306"/>
            <a:ext cx="1904932" cy="18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defTabSz="913526">
              <a:defRPr sz="12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C3A1EB3-0773-49EF-BDC0-0E365BA1B2C5}" type="slidenum">
              <a:rPr lang="zh-CN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02090" name="Working Draft" hidden="1"/>
          <p:cNvSpPr txBox="1">
            <a:spLocks noChangeArrowheads="1"/>
          </p:cNvSpPr>
          <p:nvPr/>
        </p:nvSpPr>
        <p:spPr bwMode="auto">
          <a:xfrm rot="5400000">
            <a:off x="8201460" y="2811874"/>
            <a:ext cx="1736053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solidFill>
                  <a:srgbClr val="000000"/>
                </a:solidFill>
              </a:rPr>
              <a:t>Working Draft - Last Modified 6/6/2008 1:54:16 PM</a:t>
            </a:r>
          </a:p>
        </p:txBody>
      </p:sp>
      <p:sp>
        <p:nvSpPr>
          <p:cNvPr id="302091" name="Printed" hidden="1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 rot="5400000">
            <a:off x="8556526" y="4308518"/>
            <a:ext cx="1025922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solidFill>
                  <a:srgbClr val="000000"/>
                </a:solidFill>
              </a:rPr>
              <a:t>Printed 6/6/2008 12:13:43 PM</a:t>
            </a:r>
          </a:p>
        </p:txBody>
      </p:sp>
      <p:sp>
        <p:nvSpPr>
          <p:cNvPr id="302092" name="Rectangle 12"/>
          <p:cNvSpPr>
            <a:spLocks noChangeArrowheads="1"/>
          </p:cNvSpPr>
          <p:nvPr>
            <p:custDataLst>
              <p:tags r:id="rId22"/>
            </p:custDataLst>
          </p:nvPr>
        </p:nvSpPr>
        <p:spPr bwMode="gray">
          <a:xfrm>
            <a:off x="0" y="6798070"/>
            <a:ext cx="9144000" cy="6479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lIns="93296" tIns="46648" rIns="93296" bIns="46648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400" b="1">
              <a:solidFill>
                <a:srgbClr val="000000"/>
              </a:solidFill>
            </a:endParaRPr>
          </a:p>
        </p:txBody>
      </p:sp>
      <p:graphicFrame>
        <p:nvGraphicFramePr>
          <p:cNvPr id="302093" name="Rectangle 13" hidden="1"/>
          <p:cNvGraphicFramePr>
            <a:graphicFrameLocks/>
          </p:cNvGraphicFramePr>
          <p:nvPr>
            <p:custDataLst>
              <p:tags r:id="rId23"/>
            </p:custDataLst>
          </p:nvPr>
        </p:nvGraphicFramePr>
        <p:xfrm>
          <a:off x="0" y="0"/>
          <a:ext cx="161984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7" r:id="rId24" imgW="0" imgH="0" progId="TCLayout.ActiveDocument.1">
                  <p:embed/>
                </p:oleObj>
              </mc:Choice>
              <mc:Fallback>
                <p:oleObj r:id="rId24" imgW="0" imgH="0" progId="TCLayout.ActiveDocument.1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61984" cy="1619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2094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121489" y="234864"/>
            <a:ext cx="8794113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grpSp>
        <p:nvGrpSpPr>
          <p:cNvPr id="302170" name="McK Slide Elements"/>
          <p:cNvGrpSpPr>
            <a:grpSpLocks/>
          </p:cNvGrpSpPr>
          <p:nvPr/>
        </p:nvGrpSpPr>
        <p:grpSpPr bwMode="auto">
          <a:xfrm>
            <a:off x="124729" y="681914"/>
            <a:ext cx="8794113" cy="6091860"/>
            <a:chOff x="77" y="421"/>
            <a:chExt cx="5429" cy="3761"/>
          </a:xfrm>
        </p:grpSpPr>
        <p:sp>
          <p:nvSpPr>
            <p:cNvPr id="302096" name="McK Measure" hidden="1"/>
            <p:cNvSpPr txBox="1">
              <a:spLocks noChangeArrowheads="1"/>
            </p:cNvSpPr>
            <p:nvPr userDrawn="1"/>
          </p:nvSpPr>
          <p:spPr bwMode="auto">
            <a:xfrm>
              <a:off x="77" y="421"/>
              <a:ext cx="5429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defTabSz="8953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47675" defTabSz="8953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895350" defTabSz="8953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344613" defTabSz="8953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>
                  <a:solidFill>
                    <a:srgbClr val="000000"/>
                  </a:solidFill>
                  <a:latin typeface="Arial" pitchFamily="34" charset="0"/>
                </a:rPr>
                <a:t>Unit of measure</a:t>
              </a:r>
            </a:p>
          </p:txBody>
        </p:sp>
        <p:sp>
          <p:nvSpPr>
            <p:cNvPr id="302097" name="McK Footnote" hidden="1"/>
            <p:cNvSpPr txBox="1">
              <a:spLocks noChangeArrowheads="1"/>
            </p:cNvSpPr>
            <p:nvPr userDrawn="1"/>
          </p:nvSpPr>
          <p:spPr bwMode="auto">
            <a:xfrm>
              <a:off x="79" y="3929"/>
              <a:ext cx="5145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771525" indent="-771525" defTabSz="895350">
                <a:tabLst>
                  <a:tab pos="685800" algn="r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1031875" defTabSz="895350">
                <a:tabLst>
                  <a:tab pos="685800" algn="r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217613" defTabSz="895350">
                <a:tabLst>
                  <a:tab pos="685800" algn="r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404938" defTabSz="895350">
                <a:tabLst>
                  <a:tab pos="685800" algn="r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792288" defTabSz="895350">
                <a:tabLst>
                  <a:tab pos="685800" algn="r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tabLst>
                  <a:tab pos="685800" algn="r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tabLst>
                  <a:tab pos="685800" algn="r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tabLst>
                  <a:tab pos="685800" algn="r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tabLst>
                  <a:tab pos="685800" algn="r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rgbClr val="000000"/>
                  </a:solidFill>
                  <a:latin typeface="Arial" pitchFamily="34" charset="0"/>
                </a:rPr>
                <a:t>	*	</a:t>
              </a:r>
            </a:p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rgbClr val="000000"/>
                  </a:solidFill>
                  <a:latin typeface="Arial" pitchFamily="34" charset="0"/>
                </a:rPr>
                <a:t>	资料来源：	</a:t>
              </a:r>
            </a:p>
          </p:txBody>
        </p:sp>
      </p:grpSp>
      <p:sp>
        <p:nvSpPr>
          <p:cNvPr id="302098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4729" y="1299035"/>
            <a:ext cx="8794113" cy="1401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1806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3526" rtl="0" fontAlgn="base">
        <a:spcBef>
          <a:spcPct val="0"/>
        </a:spcBef>
        <a:spcAft>
          <a:spcPct val="0"/>
        </a:spcAft>
        <a:tabLst>
          <a:tab pos="345002" algn="l"/>
        </a:tabLst>
        <a:defRPr sz="29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fontAlgn="base">
        <a:spcBef>
          <a:spcPct val="0"/>
        </a:spcBef>
        <a:spcAft>
          <a:spcPct val="0"/>
        </a:spcAft>
        <a:tabLst>
          <a:tab pos="345002" algn="l"/>
        </a:tabLst>
        <a:defRPr sz="2900" b="1">
          <a:solidFill>
            <a:schemeClr val="tx2"/>
          </a:solidFill>
          <a:latin typeface="Arial" pitchFamily="34" charset="0"/>
          <a:ea typeface="华文楷体" pitchFamily="2" charset="-122"/>
          <a:cs typeface="Arial" pitchFamily="34" charset="0"/>
        </a:defRPr>
      </a:lvl2pPr>
      <a:lvl3pPr algn="l" defTabSz="913526" rtl="0" fontAlgn="base">
        <a:spcBef>
          <a:spcPct val="0"/>
        </a:spcBef>
        <a:spcAft>
          <a:spcPct val="0"/>
        </a:spcAft>
        <a:tabLst>
          <a:tab pos="345002" algn="l"/>
        </a:tabLst>
        <a:defRPr sz="2900" b="1">
          <a:solidFill>
            <a:schemeClr val="tx2"/>
          </a:solidFill>
          <a:latin typeface="Arial" pitchFamily="34" charset="0"/>
          <a:ea typeface="华文楷体" pitchFamily="2" charset="-122"/>
          <a:cs typeface="Arial" pitchFamily="34" charset="0"/>
        </a:defRPr>
      </a:lvl3pPr>
      <a:lvl4pPr algn="l" defTabSz="913526" rtl="0" fontAlgn="base">
        <a:spcBef>
          <a:spcPct val="0"/>
        </a:spcBef>
        <a:spcAft>
          <a:spcPct val="0"/>
        </a:spcAft>
        <a:tabLst>
          <a:tab pos="345002" algn="l"/>
        </a:tabLst>
        <a:defRPr sz="2900" b="1">
          <a:solidFill>
            <a:schemeClr val="tx2"/>
          </a:solidFill>
          <a:latin typeface="Arial" pitchFamily="34" charset="0"/>
          <a:ea typeface="华文楷体" pitchFamily="2" charset="-122"/>
          <a:cs typeface="Arial" pitchFamily="34" charset="0"/>
        </a:defRPr>
      </a:lvl4pPr>
      <a:lvl5pPr algn="l" defTabSz="913526" rtl="0" fontAlgn="base">
        <a:spcBef>
          <a:spcPct val="0"/>
        </a:spcBef>
        <a:spcAft>
          <a:spcPct val="0"/>
        </a:spcAft>
        <a:tabLst>
          <a:tab pos="345002" algn="l"/>
        </a:tabLst>
        <a:defRPr sz="2900" b="1">
          <a:solidFill>
            <a:schemeClr val="tx2"/>
          </a:solidFill>
          <a:latin typeface="Arial" pitchFamily="34" charset="0"/>
          <a:ea typeface="华文楷体" pitchFamily="2" charset="-122"/>
          <a:cs typeface="Arial" pitchFamily="34" charset="0"/>
        </a:defRPr>
      </a:lvl5pPr>
      <a:lvl6pPr marL="466481" algn="l" defTabSz="913526" rtl="0" fontAlgn="base">
        <a:spcBef>
          <a:spcPct val="0"/>
        </a:spcBef>
        <a:spcAft>
          <a:spcPct val="0"/>
        </a:spcAft>
        <a:tabLst>
          <a:tab pos="345002" algn="l"/>
        </a:tabLst>
        <a:defRPr sz="2900" b="1">
          <a:solidFill>
            <a:schemeClr val="tx2"/>
          </a:solidFill>
          <a:latin typeface="Arial" pitchFamily="34" charset="0"/>
          <a:ea typeface="华文楷体" pitchFamily="2" charset="-122"/>
          <a:cs typeface="Arial" pitchFamily="34" charset="0"/>
        </a:defRPr>
      </a:lvl6pPr>
      <a:lvl7pPr marL="932962" algn="l" defTabSz="913526" rtl="0" fontAlgn="base">
        <a:spcBef>
          <a:spcPct val="0"/>
        </a:spcBef>
        <a:spcAft>
          <a:spcPct val="0"/>
        </a:spcAft>
        <a:tabLst>
          <a:tab pos="345002" algn="l"/>
        </a:tabLst>
        <a:defRPr sz="2900" b="1">
          <a:solidFill>
            <a:schemeClr val="tx2"/>
          </a:solidFill>
          <a:latin typeface="Arial" pitchFamily="34" charset="0"/>
          <a:ea typeface="华文楷体" pitchFamily="2" charset="-122"/>
          <a:cs typeface="Arial" pitchFamily="34" charset="0"/>
        </a:defRPr>
      </a:lvl7pPr>
      <a:lvl8pPr marL="1399443" algn="l" defTabSz="913526" rtl="0" fontAlgn="base">
        <a:spcBef>
          <a:spcPct val="0"/>
        </a:spcBef>
        <a:spcAft>
          <a:spcPct val="0"/>
        </a:spcAft>
        <a:tabLst>
          <a:tab pos="345002" algn="l"/>
        </a:tabLst>
        <a:defRPr sz="2900" b="1">
          <a:solidFill>
            <a:schemeClr val="tx2"/>
          </a:solidFill>
          <a:latin typeface="Arial" pitchFamily="34" charset="0"/>
          <a:ea typeface="华文楷体" pitchFamily="2" charset="-122"/>
          <a:cs typeface="Arial" pitchFamily="34" charset="0"/>
        </a:defRPr>
      </a:lvl8pPr>
      <a:lvl9pPr marL="1865925" algn="l" defTabSz="913526" rtl="0" fontAlgn="base">
        <a:spcBef>
          <a:spcPct val="0"/>
        </a:spcBef>
        <a:spcAft>
          <a:spcPct val="0"/>
        </a:spcAft>
        <a:tabLst>
          <a:tab pos="345002" algn="l"/>
        </a:tabLst>
        <a:defRPr sz="2900" b="1">
          <a:solidFill>
            <a:schemeClr val="tx2"/>
          </a:solidFill>
          <a:latin typeface="Arial" pitchFamily="34" charset="0"/>
          <a:ea typeface="华文楷体" pitchFamily="2" charset="-122"/>
          <a:cs typeface="Arial" pitchFamily="34" charset="0"/>
        </a:defRPr>
      </a:lvl9pPr>
    </p:titleStyle>
    <p:bodyStyle>
      <a:lvl1pPr algn="l" defTabSz="913526" rtl="0" fontAlgn="base">
        <a:spcBef>
          <a:spcPct val="0"/>
        </a:spcBef>
        <a:spcAft>
          <a:spcPct val="0"/>
        </a:spcAft>
        <a:buSzPct val="120000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147396" indent="-145775" algn="l" defTabSz="913526" rtl="0" fontAlgn="base">
        <a:spcBef>
          <a:spcPct val="0"/>
        </a:spcBef>
        <a:spcAft>
          <a:spcPct val="0"/>
        </a:spcAft>
        <a:buSzPct val="12000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301269" indent="-152254" algn="l" defTabSz="913526" rtl="0" fontAlgn="base">
        <a:spcBef>
          <a:spcPct val="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440566" indent="-137677" algn="l" defTabSz="913526" rtl="0" fontAlgn="base">
        <a:spcBef>
          <a:spcPct val="0"/>
        </a:spcBef>
        <a:spcAft>
          <a:spcPct val="0"/>
        </a:spcAft>
        <a:buSzPct val="8900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594440" indent="-152254" algn="l" defTabSz="913526" rtl="0" fontAlgn="base">
        <a:spcBef>
          <a:spcPct val="0"/>
        </a:spcBef>
        <a:spcAft>
          <a:spcPct val="0"/>
        </a:spcAft>
        <a:buSzPct val="75000"/>
        <a:buChar char="–"/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1060921" indent="-152254" algn="l" defTabSz="913526" rtl="0" fontAlgn="base">
        <a:spcBef>
          <a:spcPct val="0"/>
        </a:spcBef>
        <a:spcAft>
          <a:spcPct val="0"/>
        </a:spcAft>
        <a:buSzPct val="75000"/>
        <a:buChar char="–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1527402" indent="-152254" algn="l" defTabSz="913526" rtl="0" fontAlgn="base">
        <a:spcBef>
          <a:spcPct val="0"/>
        </a:spcBef>
        <a:spcAft>
          <a:spcPct val="0"/>
        </a:spcAft>
        <a:buSzPct val="75000"/>
        <a:buChar char="–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1993884" indent="-152254" algn="l" defTabSz="913526" rtl="0" fontAlgn="base">
        <a:spcBef>
          <a:spcPct val="0"/>
        </a:spcBef>
        <a:spcAft>
          <a:spcPct val="0"/>
        </a:spcAft>
        <a:buSzPct val="75000"/>
        <a:buChar char="–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2460365" indent="-152254" algn="l" defTabSz="913526" rtl="0" fontAlgn="base">
        <a:spcBef>
          <a:spcPct val="0"/>
        </a:spcBef>
        <a:spcAft>
          <a:spcPct val="0"/>
        </a:spcAft>
        <a:buSzPct val="75000"/>
        <a:buChar char="–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kyc.dufe.edu.cn/business/website/mainPageIndex.do?actionType=showArticleList&amp;columnId=10&amp;columnType=u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apps.webofknowledge.com/full_record.do?product=WOS&amp;search_mode=GeneralSearch&amp;qid=1&amp;SID=7EXX4OvGdstDZkyHJ3k&amp;page=1&amp;doc=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apps.webofknowledge.com/full_record.do?product=WOS&amp;search_mode=GeneralSearch&amp;qid=1&amp;SID=7EXX4OvGdstDZkyHJ3k&amp;page=1&amp;doc=2" TargetMode="External"/><Relationship Id="rId2" Type="http://schemas.openxmlformats.org/officeDocument/2006/relationships/hyperlink" Target="http://sci-hub.tw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apps.webofknowledge.com/full_record.do?product=WOS&amp;search_mode=GeneralSearch&amp;qid=1&amp;SID=7EXX4OvGdstDZkyHJ3k&amp;page=1&amp;doc=2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535C0-1149-48B5-9117-2E35D387B424}" type="slidenum">
              <a:rPr lang="zh-CN" altLang="en-US" smtClean="0">
                <a:solidFill>
                  <a:srgbClr val="000000"/>
                </a:solidFill>
              </a:rPr>
              <a:pPr/>
              <a:t>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67544" y="1988840"/>
            <a:ext cx="828092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913526" rtl="0" fontAlgn="base">
              <a:spcBef>
                <a:spcPct val="0"/>
              </a:spcBef>
              <a:spcAft>
                <a:spcPct val="0"/>
              </a:spcAft>
              <a:tabLst>
                <a:tab pos="345002" algn="l"/>
              </a:tabLst>
              <a:defRPr sz="2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13526" rtl="0" fontAlgn="base">
              <a:spcBef>
                <a:spcPct val="0"/>
              </a:spcBef>
              <a:spcAft>
                <a:spcPct val="0"/>
              </a:spcAft>
              <a:tabLst>
                <a:tab pos="345002" algn="l"/>
              </a:tabLst>
              <a:defRPr sz="2900" b="1">
                <a:solidFill>
                  <a:schemeClr val="tx2"/>
                </a:solidFill>
                <a:latin typeface="Arial" pitchFamily="34" charset="0"/>
                <a:ea typeface="华文楷体" pitchFamily="2" charset="-122"/>
                <a:cs typeface="Arial" pitchFamily="34" charset="0"/>
              </a:defRPr>
            </a:lvl2pPr>
            <a:lvl3pPr algn="l" defTabSz="913526" rtl="0" fontAlgn="base">
              <a:spcBef>
                <a:spcPct val="0"/>
              </a:spcBef>
              <a:spcAft>
                <a:spcPct val="0"/>
              </a:spcAft>
              <a:tabLst>
                <a:tab pos="345002" algn="l"/>
              </a:tabLst>
              <a:defRPr sz="2900" b="1">
                <a:solidFill>
                  <a:schemeClr val="tx2"/>
                </a:solidFill>
                <a:latin typeface="Arial" pitchFamily="34" charset="0"/>
                <a:ea typeface="华文楷体" pitchFamily="2" charset="-122"/>
                <a:cs typeface="Arial" pitchFamily="34" charset="0"/>
              </a:defRPr>
            </a:lvl3pPr>
            <a:lvl4pPr algn="l" defTabSz="913526" rtl="0" fontAlgn="base">
              <a:spcBef>
                <a:spcPct val="0"/>
              </a:spcBef>
              <a:spcAft>
                <a:spcPct val="0"/>
              </a:spcAft>
              <a:tabLst>
                <a:tab pos="345002" algn="l"/>
              </a:tabLst>
              <a:defRPr sz="2900" b="1">
                <a:solidFill>
                  <a:schemeClr val="tx2"/>
                </a:solidFill>
                <a:latin typeface="Arial" pitchFamily="34" charset="0"/>
                <a:ea typeface="华文楷体" pitchFamily="2" charset="-122"/>
                <a:cs typeface="Arial" pitchFamily="34" charset="0"/>
              </a:defRPr>
            </a:lvl4pPr>
            <a:lvl5pPr algn="l" defTabSz="913526" rtl="0" fontAlgn="base">
              <a:spcBef>
                <a:spcPct val="0"/>
              </a:spcBef>
              <a:spcAft>
                <a:spcPct val="0"/>
              </a:spcAft>
              <a:tabLst>
                <a:tab pos="345002" algn="l"/>
              </a:tabLst>
              <a:defRPr sz="2900" b="1">
                <a:solidFill>
                  <a:schemeClr val="tx2"/>
                </a:solidFill>
                <a:latin typeface="Arial" pitchFamily="34" charset="0"/>
                <a:ea typeface="华文楷体" pitchFamily="2" charset="-122"/>
                <a:cs typeface="Arial" pitchFamily="34" charset="0"/>
              </a:defRPr>
            </a:lvl5pPr>
            <a:lvl6pPr marL="466481" algn="l" defTabSz="913526" rtl="0" fontAlgn="base">
              <a:spcBef>
                <a:spcPct val="0"/>
              </a:spcBef>
              <a:spcAft>
                <a:spcPct val="0"/>
              </a:spcAft>
              <a:tabLst>
                <a:tab pos="345002" algn="l"/>
              </a:tabLst>
              <a:defRPr sz="2900" b="1">
                <a:solidFill>
                  <a:schemeClr val="tx2"/>
                </a:solidFill>
                <a:latin typeface="Arial" pitchFamily="34" charset="0"/>
                <a:ea typeface="华文楷体" pitchFamily="2" charset="-122"/>
                <a:cs typeface="Arial" pitchFamily="34" charset="0"/>
              </a:defRPr>
            </a:lvl6pPr>
            <a:lvl7pPr marL="932962" algn="l" defTabSz="913526" rtl="0" fontAlgn="base">
              <a:spcBef>
                <a:spcPct val="0"/>
              </a:spcBef>
              <a:spcAft>
                <a:spcPct val="0"/>
              </a:spcAft>
              <a:tabLst>
                <a:tab pos="345002" algn="l"/>
              </a:tabLst>
              <a:defRPr sz="2900" b="1">
                <a:solidFill>
                  <a:schemeClr val="tx2"/>
                </a:solidFill>
                <a:latin typeface="Arial" pitchFamily="34" charset="0"/>
                <a:ea typeface="华文楷体" pitchFamily="2" charset="-122"/>
                <a:cs typeface="Arial" pitchFamily="34" charset="0"/>
              </a:defRPr>
            </a:lvl7pPr>
            <a:lvl8pPr marL="1399443" algn="l" defTabSz="913526" rtl="0" fontAlgn="base">
              <a:spcBef>
                <a:spcPct val="0"/>
              </a:spcBef>
              <a:spcAft>
                <a:spcPct val="0"/>
              </a:spcAft>
              <a:tabLst>
                <a:tab pos="345002" algn="l"/>
              </a:tabLst>
              <a:defRPr sz="2900" b="1">
                <a:solidFill>
                  <a:schemeClr val="tx2"/>
                </a:solidFill>
                <a:latin typeface="Arial" pitchFamily="34" charset="0"/>
                <a:ea typeface="华文楷体" pitchFamily="2" charset="-122"/>
                <a:cs typeface="Arial" pitchFamily="34" charset="0"/>
              </a:defRPr>
            </a:lvl8pPr>
            <a:lvl9pPr marL="1865925" algn="l" defTabSz="913526" rtl="0" fontAlgn="base">
              <a:spcBef>
                <a:spcPct val="0"/>
              </a:spcBef>
              <a:spcAft>
                <a:spcPct val="0"/>
              </a:spcAft>
              <a:tabLst>
                <a:tab pos="345002" algn="l"/>
              </a:tabLst>
              <a:defRPr sz="2900" b="1">
                <a:solidFill>
                  <a:schemeClr val="tx2"/>
                </a:solidFill>
                <a:latin typeface="Arial" pitchFamily="34" charset="0"/>
                <a:ea typeface="华文楷体" pitchFamily="2" charset="-122"/>
                <a:cs typeface="Arial" pitchFamily="34" charset="0"/>
              </a:defRPr>
            </a:lvl9pPr>
          </a:lstStyle>
          <a:p>
            <a:pPr algn="ctr">
              <a:spcBef>
                <a:spcPts val="1200"/>
              </a:spcBef>
              <a:spcAft>
                <a:spcPts val="600"/>
              </a:spcAft>
            </a:pPr>
            <a:r>
              <a:rPr lang="zh-CN" altLang="en-US" sz="4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如何查找文献</a:t>
            </a:r>
            <a:endParaRPr lang="en-US" altLang="zh-CN" sz="48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 bwMode="auto">
          <a:xfrm>
            <a:off x="2095043" y="4668360"/>
            <a:ext cx="4928593" cy="99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913526" rtl="0" fontAlgn="base">
              <a:spcBef>
                <a:spcPct val="0"/>
              </a:spcBef>
              <a:spcAft>
                <a:spcPct val="0"/>
              </a:spcAft>
              <a:buSzPct val="120000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7396" indent="-145775" algn="l" defTabSz="913526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1269" indent="-152254" algn="l" defTabSz="913526" rtl="0" fontAlgn="base">
              <a:spcBef>
                <a:spcPct val="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0566" indent="-137677" algn="l" defTabSz="913526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440" indent="-152254" algn="l" defTabSz="913526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60921" indent="-152254" algn="l" defTabSz="913526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27402" indent="-152254" algn="l" defTabSz="913526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93884" indent="-152254" algn="l" defTabSz="913526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0365" indent="-152254" algn="l" defTabSz="913526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新魏" pitchFamily="2" charset="-122"/>
                <a:ea typeface="华文新魏" pitchFamily="2" charset="-122"/>
              </a:rPr>
              <a:t>张国建</a:t>
            </a:r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2019.9.20</a:t>
            </a:r>
          </a:p>
        </p:txBody>
      </p:sp>
    </p:spTree>
    <p:extLst>
      <p:ext uri="{BB962C8B-B14F-4D97-AF65-F5344CB8AC3E}">
        <p14:creationId xmlns:p14="http://schemas.microsoft.com/office/powerpoint/2010/main" val="844477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919DE2-925B-4067-AF5B-20CE1DF2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162B1F-82C0-4704-BA09-AA1EBADF5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2780928"/>
            <a:ext cx="8424936" cy="923330"/>
          </a:xfrm>
        </p:spPr>
        <p:txBody>
          <a:bodyPr/>
          <a:lstStyle/>
          <a:p>
            <a:pPr algn="ctr"/>
            <a:r>
              <a:rPr lang="en-US" altLang="zh-CN" sz="6000" dirty="0">
                <a:solidFill>
                  <a:schemeClr val="tx2"/>
                </a:solidFill>
              </a:rPr>
              <a:t>THANKS!</a:t>
            </a:r>
            <a:endParaRPr lang="zh-CN" altLang="en-US" sz="6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D889F5-C19C-46C3-AC18-FA7EFA8E2B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535C0-1149-48B5-9117-2E35D387B424}" type="slidenum">
              <a:rPr lang="zh-CN" altLang="en-US" smtClean="0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11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476672"/>
            <a:ext cx="8794113" cy="446276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一、先了解期刊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424936" cy="1831271"/>
          </a:xfrm>
        </p:spPr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中文期刊列表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 marL="783466" lvl="3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参考东财科研处网站</a:t>
            </a: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  <a:p>
            <a:pPr lvl="3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  <a:hlinkClick r:id="rId2"/>
              </a:rPr>
              <a:t>http://kyc.dufe.edu.cn/business/website/mainPageIndex.do?actionType=showArticleList&amp;columnId=10&amp;columnType=up</a:t>
            </a: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  <a:p>
            <a:pPr lvl="3" indent="0">
              <a:spcBef>
                <a:spcPts val="300"/>
              </a:spcBef>
              <a:spcAft>
                <a:spcPts val="300"/>
              </a:spcAft>
              <a:buNone/>
            </a:pP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535C0-1149-48B5-9117-2E35D387B424}" type="slidenum">
              <a:rPr lang="zh-CN" altLang="en-US" smtClean="0">
                <a:solidFill>
                  <a:srgbClr val="000000"/>
                </a:solidFill>
              </a:rPr>
              <a:pPr/>
              <a:t>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602C95-67A6-4891-83FD-603371EA8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91" y="2564904"/>
            <a:ext cx="7965719" cy="389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97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476672"/>
            <a:ext cx="8794113" cy="446276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一、先了解期刊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424936" cy="1138773"/>
          </a:xfrm>
        </p:spPr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英文期刊列表</a:t>
            </a:r>
            <a:endParaRPr lang="en-US" altLang="zh-CN" sz="2400" b="1" dirty="0"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参考上海财经大学经济学院网站（更细化）</a:t>
            </a: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  <a:p>
            <a:pPr lvl="3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http://econ.shufe.edu.cn/6992/list.htm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535C0-1149-48B5-9117-2E35D387B424}" type="slidenum">
              <a:rPr lang="zh-CN" altLang="en-US" smtClean="0">
                <a:solidFill>
                  <a:srgbClr val="000000"/>
                </a:solidFill>
              </a:rPr>
              <a:pPr/>
              <a:t>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756E79-AF75-499F-972E-5CAAF5E35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1" y="2277456"/>
            <a:ext cx="8981658" cy="420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95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476672"/>
            <a:ext cx="8794113" cy="446276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二、查找中文文献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424936" cy="369332"/>
          </a:xfrm>
        </p:spPr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中国知网</a:t>
            </a:r>
            <a:endParaRPr lang="en-US" altLang="zh-CN" sz="2400" b="1" dirty="0"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535C0-1149-48B5-9117-2E35D387B424}" type="slidenum">
              <a:rPr lang="zh-CN" altLang="en-US" smtClean="0">
                <a:solidFill>
                  <a:srgbClr val="000000"/>
                </a:solidFill>
              </a:rPr>
              <a:pPr/>
              <a:t>4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D355A2-36F9-4E53-A443-F74E3704B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" y="1782755"/>
            <a:ext cx="9144000" cy="431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3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476672"/>
            <a:ext cx="8794113" cy="446276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二、查找中文文献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424936" cy="369332"/>
          </a:xfrm>
        </p:spPr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多了解东财图书馆数据库</a:t>
            </a:r>
            <a:endParaRPr lang="en-US" altLang="zh-CN" sz="2400" b="1" dirty="0"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535C0-1149-48B5-9117-2E35D387B424}" type="slidenum">
              <a:rPr lang="zh-CN" altLang="en-US" smtClean="0">
                <a:solidFill>
                  <a:srgbClr val="000000"/>
                </a:solidFill>
              </a:rPr>
              <a:pPr/>
              <a:t>5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9AE914-D71B-427C-A4C2-790309216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178" y="1718904"/>
            <a:ext cx="9144000" cy="435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45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476672"/>
            <a:ext cx="8794113" cy="446276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三、查找英文文献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424936" cy="369332"/>
          </a:xfrm>
        </p:spPr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WOS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535C0-1149-48B5-9117-2E35D387B424}" type="slidenum">
              <a:rPr lang="zh-CN" altLang="en-US" smtClean="0">
                <a:solidFill>
                  <a:srgbClr val="000000"/>
                </a:solidFill>
              </a:rPr>
              <a:pPr/>
              <a:t>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8CE407-8C2B-4292-B33F-7F5682D47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93" y="1772816"/>
            <a:ext cx="9144000" cy="368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18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476672"/>
            <a:ext cx="8794113" cy="446276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四、下载英文文献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424936" cy="1446550"/>
          </a:xfrm>
        </p:spPr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1.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通过东财图书馆</a:t>
            </a:r>
            <a:endParaRPr lang="en-US" altLang="zh-CN" sz="2400" b="1" dirty="0"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>
                <a:hlinkClick r:id="rId2"/>
              </a:rPr>
              <a:t>MISALLOCATION AND MANUFACTURING TFP IN CHINA AND INDIA</a:t>
            </a:r>
            <a:r>
              <a:rPr lang="en-US" altLang="zh-CN" sz="2000" b="1" dirty="0"/>
              <a:t>    </a:t>
            </a:r>
            <a:r>
              <a:rPr lang="zh-CN" altLang="en-US" sz="2000" b="1" dirty="0"/>
              <a:t>以文章为例</a:t>
            </a:r>
            <a:endParaRPr lang="en-US" altLang="zh-CN" sz="2000" b="1" dirty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535C0-1149-48B5-9117-2E35D387B424}" type="slidenum">
              <a:rPr lang="zh-CN" altLang="en-US" smtClean="0">
                <a:solidFill>
                  <a:srgbClr val="000000"/>
                </a:solidFill>
              </a:rPr>
              <a:pPr/>
              <a:t>7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45CC81-1AC2-4402-B2EA-0E1157C1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" y="2348880"/>
            <a:ext cx="9144000" cy="393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39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476672"/>
            <a:ext cx="8794113" cy="446276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四、下载英文文献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424936" cy="1446550"/>
          </a:xfrm>
        </p:spPr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2. 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  <a:cs typeface="Times New Roman" pitchFamily="18" charset="0"/>
                <a:hlinkClick r:id="rId2"/>
              </a:rPr>
              <a:t>http://sci-hub.tw/</a:t>
            </a:r>
            <a:endParaRPr lang="en-US" altLang="zh-CN" sz="2400" b="1" dirty="0"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>
                <a:hlinkClick r:id="rId3"/>
              </a:rPr>
              <a:t>MISALLOCATION AND MANUFACTURING TFP IN CHINA AND INDIA</a:t>
            </a:r>
            <a:r>
              <a:rPr lang="en-US" altLang="zh-CN" sz="2000" b="1" dirty="0"/>
              <a:t>    </a:t>
            </a:r>
            <a:r>
              <a:rPr lang="zh-CN" altLang="en-US" sz="2000" b="1" dirty="0"/>
              <a:t>以文章为例</a:t>
            </a:r>
            <a:endParaRPr lang="en-US" altLang="zh-CN" sz="2000" b="1" dirty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535C0-1149-48B5-9117-2E35D387B424}" type="slidenum">
              <a:rPr lang="zh-CN" altLang="en-US" smtClean="0">
                <a:solidFill>
                  <a:srgbClr val="000000"/>
                </a:solidFill>
              </a:rPr>
              <a:pPr/>
              <a:t>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7C83D9-AB47-48E5-BBB5-C165F0EB6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907" y="2221367"/>
            <a:ext cx="5136186" cy="20897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CD3D4E-4AF4-4520-923F-E7B865A9F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5353" y="4486763"/>
            <a:ext cx="5313293" cy="231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77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476672"/>
            <a:ext cx="8794113" cy="446276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四、下载英文文献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424936" cy="1831271"/>
          </a:xfrm>
        </p:spPr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3.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百度学术</a:t>
            </a:r>
            <a:endParaRPr lang="en-US" altLang="zh-CN" sz="2400" b="1" dirty="0"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>
                <a:hlinkClick r:id="rId2"/>
              </a:rPr>
              <a:t>MISALLOCATION AND MANUFACTURING TFP IN CHINA AND INDIA</a:t>
            </a:r>
            <a:r>
              <a:rPr lang="en-US" altLang="zh-CN" sz="2000" b="1" dirty="0"/>
              <a:t>    </a:t>
            </a:r>
            <a:r>
              <a:rPr lang="zh-CN" altLang="en-US" sz="2000" b="1" dirty="0"/>
              <a:t>以文章为例</a:t>
            </a:r>
            <a:endParaRPr lang="en-US" altLang="zh-CN" sz="2000" b="1" dirty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/>
              <a:t>显示可下载路径</a:t>
            </a:r>
            <a:endParaRPr lang="en-US" altLang="zh-CN" sz="2000" b="1" dirty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535C0-1149-48B5-9117-2E35D387B424}" type="slidenum">
              <a:rPr lang="zh-CN" altLang="en-US" smtClean="0">
                <a:solidFill>
                  <a:srgbClr val="000000"/>
                </a:solidFill>
              </a:rPr>
              <a:pPr/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AD4A17-C490-44E9-B0AE-FA105A404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708920"/>
            <a:ext cx="8071611" cy="347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341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9XepjLkXU.cJv.yYHFZM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8WBmEA970.abVtEc2a0O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vGVARetyka0Y180ToaUN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dqm7Zc2xk2mLL2viO_WM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6fS_5uPCUqUyxBQZO30i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cK Disclaimer"/>
  <p:tag name="RESIZE" val="Yes"/>
  <p:tag name="LLEFT" val=" 210.125"/>
  <p:tag name="LTOP" val=" 469.8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u7iK3weOUSG7gvQsjItU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l4ySI64iUSa2w_c8ooLl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KtISyA0N0yJDvLJbeksy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3DSdTWqxEm7J7Kpec6CS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axcDemPsUSNLApJ8uXNL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EAFt1OrP0Skrgan58B71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X59fYQ2EOTQKo7voG2z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PwUmKg2nkSgNYYMgnkABA"/>
</p:tagLst>
</file>

<file path=ppt/theme/theme1.xml><?xml version="1.0" encoding="utf-8"?>
<a:theme xmlns:a="http://schemas.openxmlformats.org/drawingml/2006/main" name="1_CUT_Dalian govt.gc">
  <a:themeElements>
    <a:clrScheme name="1_CUT_Dalian govt.gc 2">
      <a:dk1>
        <a:srgbClr val="000000"/>
      </a:dk1>
      <a:lt1>
        <a:srgbClr val="FFFFFF"/>
      </a:lt1>
      <a:dk2>
        <a:srgbClr val="004B8C"/>
      </a:dk2>
      <a:lt2>
        <a:srgbClr val="FFFFFF"/>
      </a:lt2>
      <a:accent1>
        <a:srgbClr val="ECEDDF"/>
      </a:accent1>
      <a:accent2>
        <a:srgbClr val="B2C9DC"/>
      </a:accent2>
      <a:accent3>
        <a:srgbClr val="FFFFFF"/>
      </a:accent3>
      <a:accent4>
        <a:srgbClr val="000000"/>
      </a:accent4>
      <a:accent5>
        <a:srgbClr val="F4F4EC"/>
      </a:accent5>
      <a:accent6>
        <a:srgbClr val="A1B6C7"/>
      </a:accent6>
      <a:hlink>
        <a:srgbClr val="4D81AF"/>
      </a:hlink>
      <a:folHlink>
        <a:srgbClr val="004B8C"/>
      </a:folHlink>
    </a:clrScheme>
    <a:fontScheme name="1_CUT_Dalian govt.gc">
      <a:majorFont>
        <a:latin typeface="Arial"/>
        <a:ea typeface="华文楷体"/>
        <a:cs typeface="Arial"/>
      </a:majorFont>
      <a:minorFont>
        <a:latin typeface="Arial"/>
        <a:ea typeface="华文楷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楷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楷体" pitchFamily="2" charset="-122"/>
          </a:defRPr>
        </a:defPPr>
      </a:lstStyle>
    </a:lnDef>
  </a:objectDefaults>
  <a:extraClrSchemeLst>
    <a:extraClrScheme>
      <a:clrScheme name="1_CUT_Dalian govt.gc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T_Dalian govt.gc 2">
        <a:dk1>
          <a:srgbClr val="000000"/>
        </a:dk1>
        <a:lt1>
          <a:srgbClr val="FFFFFF"/>
        </a:lt1>
        <a:dk2>
          <a:srgbClr val="004B8C"/>
        </a:dk2>
        <a:lt2>
          <a:srgbClr val="FFFFFF"/>
        </a:lt2>
        <a:accent1>
          <a:srgbClr val="ECEDDF"/>
        </a:accent1>
        <a:accent2>
          <a:srgbClr val="B2C9DC"/>
        </a:accent2>
        <a:accent3>
          <a:srgbClr val="FFFFFF"/>
        </a:accent3>
        <a:accent4>
          <a:srgbClr val="000000"/>
        </a:accent4>
        <a:accent5>
          <a:srgbClr val="F4F4EC"/>
        </a:accent5>
        <a:accent6>
          <a:srgbClr val="A1B6C7"/>
        </a:accent6>
        <a:hlink>
          <a:srgbClr val="4D81AF"/>
        </a:hlink>
        <a:folHlink>
          <a:srgbClr val="004B8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5859</TotalTime>
  <Words>160</Words>
  <Application>Microsoft Office PowerPoint</Application>
  <PresentationFormat>全屏显示(4:3)</PresentationFormat>
  <Paragraphs>38</Paragraphs>
  <Slides>10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黑体</vt:lpstr>
      <vt:lpstr>华文楷体</vt:lpstr>
      <vt:lpstr>华文新魏</vt:lpstr>
      <vt:lpstr>微软雅黑</vt:lpstr>
      <vt:lpstr>Arial</vt:lpstr>
      <vt:lpstr>Times New Roman</vt:lpstr>
      <vt:lpstr>1_CUT_Dalian govt.gc</vt:lpstr>
      <vt:lpstr>TCLayout.ActiveDocument.1</vt:lpstr>
      <vt:lpstr>PowerPoint 演示文稿</vt:lpstr>
      <vt:lpstr>一、先了解期刊</vt:lpstr>
      <vt:lpstr>一、先了解期刊</vt:lpstr>
      <vt:lpstr>二、查找中文文献</vt:lpstr>
      <vt:lpstr>二、查找中文文献</vt:lpstr>
      <vt:lpstr>三、查找英文文献</vt:lpstr>
      <vt:lpstr>四、下载英文文献</vt:lpstr>
      <vt:lpstr>四、下载英文文献</vt:lpstr>
      <vt:lpstr>四、下载英文文献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中国产业梯度转移及其内在机制研究 Evolving Core-Periphery Pattern of manufacturing industries  and its endogenous mechanism in China</dc:title>
  <dc:creator>More</dc:creator>
  <cp:lastModifiedBy>Zhang Guojian</cp:lastModifiedBy>
  <cp:revision>2377</cp:revision>
  <dcterms:created xsi:type="dcterms:W3CDTF">2014-05-06T05:09:08Z</dcterms:created>
  <dcterms:modified xsi:type="dcterms:W3CDTF">2019-09-19T07:35:33Z</dcterms:modified>
</cp:coreProperties>
</file>